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1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5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5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8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24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8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1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8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5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13A9-21AD-4C7C-8F2B-BA2D68425A21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FA366-0C6B-4580-BEAF-E19422F2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7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0473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Актуальные проблемы административного права Российской Федерации </a:t>
            </a:r>
            <a:br>
              <a:rPr lang="ru-RU" b="1" dirty="0" smtClean="0"/>
            </a:br>
            <a:r>
              <a:rPr lang="ru-RU" sz="4400" b="1" dirty="0" smtClean="0"/>
              <a:t>(на примере регулирования сферы образования)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1407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4525"/>
            <a:ext cx="10515600" cy="5112438"/>
          </a:xfrm>
        </p:spPr>
        <p:txBody>
          <a:bodyPr>
            <a:normAutofit/>
          </a:bodyPr>
          <a:lstStyle/>
          <a:p>
            <a:r>
              <a:rPr lang="ru-RU" dirty="0"/>
              <a:t>подзаконные нормативные правовые акты федеральных органов</a:t>
            </a:r>
          </a:p>
          <a:p>
            <a:r>
              <a:rPr lang="ru-RU" dirty="0"/>
              <a:t>исполнительной власти;</a:t>
            </a:r>
          </a:p>
          <a:p>
            <a:r>
              <a:rPr lang="ru-RU" dirty="0" smtClean="0"/>
              <a:t>законы </a:t>
            </a:r>
            <a:r>
              <a:rPr lang="ru-RU" dirty="0"/>
              <a:t>и иные нормативные правовые акты субъектов </a:t>
            </a:r>
            <a:r>
              <a:rPr lang="ru-RU" dirty="0" smtClean="0"/>
              <a:t>Российской Федерации</a:t>
            </a:r>
            <a:r>
              <a:rPr lang="ru-RU" dirty="0"/>
              <a:t>;</a:t>
            </a:r>
          </a:p>
          <a:p>
            <a:r>
              <a:rPr lang="ru-RU" dirty="0"/>
              <a:t>у</a:t>
            </a:r>
            <a:r>
              <a:rPr lang="ru-RU" dirty="0" smtClean="0"/>
              <a:t>ставы </a:t>
            </a:r>
            <a:r>
              <a:rPr lang="ru-RU" dirty="0"/>
              <a:t>и иные правовые акты муниципальных образований;</a:t>
            </a:r>
          </a:p>
          <a:p>
            <a:r>
              <a:rPr lang="ru-RU" dirty="0" smtClean="0"/>
              <a:t>соглашения </a:t>
            </a:r>
            <a:r>
              <a:rPr lang="ru-RU" dirty="0"/>
              <a:t>между Российской Федерацией и субъектами </a:t>
            </a:r>
            <a:r>
              <a:rPr lang="ru-RU" dirty="0" smtClean="0"/>
              <a:t>Российской </a:t>
            </a:r>
            <a:r>
              <a:rPr lang="ru-RU" dirty="0"/>
              <a:t>Федерации, Российской Федерацией и </a:t>
            </a:r>
            <a:r>
              <a:rPr lang="ru-RU" dirty="0" smtClean="0"/>
              <a:t>муниципальными образованиями</a:t>
            </a:r>
            <a:r>
              <a:rPr lang="ru-RU" dirty="0"/>
              <a:t>, субъектами Российской Федерации и </a:t>
            </a:r>
            <a:r>
              <a:rPr lang="ru-RU" dirty="0" smtClean="0"/>
              <a:t>муниципальными </a:t>
            </a:r>
            <a:r>
              <a:rPr lang="ru-RU" dirty="0"/>
              <a:t>образованиями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3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86854"/>
            <a:ext cx="10515600" cy="1218015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2700" dirty="0">
                <a:solidFill>
                  <a:prstClr val="black"/>
                </a:solidFill>
                <a:latin typeface="Calibri" panose="020F0502020204030204"/>
              </a:rPr>
              <a:t>Федеральный закон «Об образовании в РФ» является </a:t>
            </a:r>
            <a:r>
              <a:rPr lang="ru-RU" sz="2700" dirty="0" smtClean="0">
                <a:solidFill>
                  <a:prstClr val="black"/>
                </a:solidFill>
                <a:latin typeface="Calibri" panose="020F0502020204030204"/>
              </a:rPr>
              <a:t>основополагающим </a:t>
            </a:r>
            <a:r>
              <a:rPr lang="ru-RU" sz="2700" dirty="0">
                <a:solidFill>
                  <a:prstClr val="black"/>
                </a:solidFill>
                <a:latin typeface="Calibri" panose="020F0502020204030204"/>
              </a:rPr>
              <a:t>нормативным правовым актом в сфере образования, </a:t>
            </a:r>
            <a:r>
              <a:rPr lang="ru-RU" sz="2700" dirty="0" smtClean="0">
                <a:solidFill>
                  <a:prstClr val="black"/>
                </a:solidFill>
                <a:latin typeface="Calibri" panose="020F0502020204030204"/>
              </a:rPr>
              <a:t>включающим </a:t>
            </a:r>
            <a:r>
              <a:rPr lang="ru-RU" sz="2700" dirty="0">
                <a:solidFill>
                  <a:prstClr val="black"/>
                </a:solidFill>
                <a:latin typeface="Calibri" panose="020F0502020204030204"/>
              </a:rPr>
              <a:t>как общие положения, так и положения, регулирующие </a:t>
            </a:r>
            <a:r>
              <a:rPr lang="ru-RU" sz="2700" dirty="0" smtClean="0">
                <a:solidFill>
                  <a:prstClr val="black"/>
                </a:solidFill>
                <a:latin typeface="Calibri" panose="020F0502020204030204"/>
              </a:rPr>
              <a:t>отношения по </a:t>
            </a:r>
            <a:r>
              <a:rPr lang="ru-RU" sz="2700" dirty="0">
                <a:solidFill>
                  <a:prstClr val="black"/>
                </a:solidFill>
                <a:latin typeface="Calibri" panose="020F0502020204030204"/>
              </a:rPr>
              <a:t>отдельным видам и уровням образования</a:t>
            </a:r>
            <a:r>
              <a:rPr lang="ru-RU" sz="26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sz="2600" dirty="0">
                <a:solidFill>
                  <a:prstClr val="black"/>
                </a:solidFill>
                <a:latin typeface="Calibri" panose="020F0502020204030204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46913"/>
            <a:ext cx="10515600" cy="44300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 случае если обнаруживается любое несоответствие </a:t>
            </a:r>
            <a:r>
              <a:rPr lang="ru-RU" sz="2400" dirty="0" smtClean="0"/>
              <a:t>нормативных правовых </a:t>
            </a:r>
            <a:r>
              <a:rPr lang="ru-RU" sz="2400" dirty="0"/>
              <a:t>актов (исключая Конституцию РФ и международные </a:t>
            </a:r>
            <a:r>
              <a:rPr lang="ru-RU" sz="2400" dirty="0" smtClean="0"/>
              <a:t>договоры</a:t>
            </a:r>
            <a:r>
              <a:rPr lang="ru-RU" sz="2400" dirty="0"/>
              <a:t>) нормам Федерального закона «Об образовании в РФ», </a:t>
            </a:r>
            <a:r>
              <a:rPr lang="ru-RU" sz="2400" dirty="0" smtClean="0"/>
              <a:t>подлежат применению </a:t>
            </a:r>
            <a:r>
              <a:rPr lang="ru-RU" sz="2400" dirty="0"/>
              <a:t>нормы Федерального закона «Об образовании в РФ» (в </a:t>
            </a:r>
            <a:r>
              <a:rPr lang="ru-RU" sz="2400" dirty="0" smtClean="0"/>
              <a:t>том случае</a:t>
            </a:r>
            <a:r>
              <a:rPr lang="ru-RU" sz="2400" dirty="0"/>
              <a:t>, если иное не установлено в Федеральном законе «Об </a:t>
            </a:r>
            <a:r>
              <a:rPr lang="ru-RU" sz="2400" dirty="0" smtClean="0"/>
              <a:t>образовании </a:t>
            </a:r>
            <a:r>
              <a:rPr lang="ru-RU" sz="2400" dirty="0"/>
              <a:t>в РФ</a:t>
            </a:r>
            <a:r>
              <a:rPr lang="ru-RU" sz="2400" dirty="0" smtClean="0"/>
              <a:t>»).</a:t>
            </a:r>
          </a:p>
          <a:p>
            <a:pPr algn="just"/>
            <a:r>
              <a:rPr lang="ru-RU" sz="2400" dirty="0"/>
              <a:t>органами государственной власти субъектов Российской </a:t>
            </a:r>
            <a:r>
              <a:rPr lang="ru-RU" sz="2400" dirty="0" smtClean="0"/>
              <a:t>Федерации могут </a:t>
            </a:r>
            <a:r>
              <a:rPr lang="ru-RU" sz="2400" dirty="0"/>
              <a:t>устанавливаться дополнительные права и меры социальной </a:t>
            </a:r>
            <a:r>
              <a:rPr lang="ru-RU" sz="2400" dirty="0" smtClean="0"/>
              <a:t>поддержки </a:t>
            </a:r>
            <a:r>
              <a:rPr lang="ru-RU" sz="2400" dirty="0"/>
              <a:t>обучающихся, финансовое обеспечение которых </a:t>
            </a:r>
            <a:r>
              <a:rPr lang="ru-RU" sz="2400" dirty="0" smtClean="0"/>
              <a:t>осуществляется </a:t>
            </a:r>
            <a:r>
              <a:rPr lang="ru-RU" sz="2400" dirty="0"/>
              <a:t>за счет бюджетных ассигнований бюджета субъектов </a:t>
            </a:r>
            <a:r>
              <a:rPr lang="ru-RU" sz="2400" dirty="0" smtClean="0"/>
              <a:t>Российской Федерации </a:t>
            </a:r>
            <a:r>
              <a:rPr lang="ru-RU" sz="2400" dirty="0"/>
              <a:t>(за исключением субвенций из федерального бюджета).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29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Понятие административного права РФ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064526"/>
            <a:ext cx="10515600" cy="5445456"/>
          </a:xfrm>
        </p:spPr>
        <p:txBody>
          <a:bodyPr>
            <a:noAutofit/>
          </a:bodyPr>
          <a:lstStyle/>
          <a:p>
            <a:r>
              <a:rPr lang="ru-RU" sz="2400" dirty="0"/>
              <a:t>Административно-правовые нормы стран континентальной (романо-германской) правовой системы регламентируют прежде всего организацию системы государственного управления, их взаимоотношения, внутреннюю структуру и правовой статус, а также регулируют отношения между административными учреждениями и отдельными гражданами.</a:t>
            </a:r>
          </a:p>
          <a:p>
            <a:r>
              <a:rPr lang="ru-RU" sz="2400" dirty="0"/>
              <a:t>отрасль права, регулирующая общественные отношения в сфере управленческой деятельности государственных органов и должностных лиц по исполнению публичных функций государства и муниципальных образований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как наука — это составная часть юридической науки, определяемая как система государственно-управленческих, административных взглядов, идей, представлений о законах, регламентирующих отношения в сфере государственного управления, о его социальной обусловленности и эффективности, о закономерностях, реформировании и тенденциях развития административного законодательства, о принципах административного права, об истории и перспективах развития[</a:t>
            </a:r>
          </a:p>
        </p:txBody>
      </p:sp>
    </p:spTree>
    <p:extLst>
      <p:ext uri="{BB962C8B-B14F-4D97-AF65-F5344CB8AC3E}">
        <p14:creationId xmlns:p14="http://schemas.microsoft.com/office/powerpoint/2010/main" val="42394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Кодекс об административных правонарушениях</a:t>
            </a:r>
            <a:r>
              <a:rPr lang="ru-RU" sz="2400" b="1" dirty="0" smtClean="0"/>
              <a:t>» Раздел </a:t>
            </a:r>
            <a:r>
              <a:rPr lang="ru-RU" sz="2400" b="1" dirty="0"/>
              <a:t>I. ОБЩИЕ ПОЛОЖЕНИЯ</a:t>
            </a:r>
            <a:r>
              <a:rPr lang="ru-RU" sz="2400" b="1" dirty="0" smtClean="0"/>
              <a:t>» Глава </a:t>
            </a:r>
            <a:r>
              <a:rPr lang="ru-RU" sz="2400" b="1" dirty="0"/>
              <a:t>1. ЗАДАЧИ И ПРИНЦИПЫ ЗАКОНОДАТЕЛЬСТВА ОБ АДМИНИСТРАТИВНЫХ ПРАВОНАРУШЕНИЯХ</a:t>
            </a:r>
            <a:r>
              <a:rPr lang="ru-RU" sz="2400" b="1" dirty="0" smtClean="0"/>
              <a:t>» Статья </a:t>
            </a:r>
            <a:r>
              <a:rPr lang="ru-RU" sz="2400" b="1" dirty="0"/>
              <a:t>1.2. Задачи законодательства об административных правонарушениях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1579" cy="4534232"/>
          </a:xfrm>
        </p:spPr>
        <p:txBody>
          <a:bodyPr/>
          <a:lstStyle/>
          <a:p>
            <a:r>
              <a:rPr lang="ru-RU" dirty="0"/>
              <a:t>Задачами законодательства об административных правонарушениях являются защита личности, охрана прав и свобод человека и гражданина, охрана здоровья граждан, санитарно-эпидемиологического благополучия населения, защита общественной нравственности, охрана окружающей среды, установленного порядка осуществления государственной власти, общественного порядка и общественной безопасности, собственности, защита законных экономических интересов физических и юридических лиц, общества и государства от административных правонарушений, а также предупреждение административных правонарушений.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41345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Используемые методы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Предписание: установление определённого порядка действий — предписание к действию в соответствующих условиях и надлежащим образом, предусмотренным данной административно-правовой нормой. Несоблюдение такого порядка не влечет за собой юридические последствия, на достижение которых ориентирует норма;</a:t>
            </a:r>
          </a:p>
          <a:p>
            <a:r>
              <a:rPr lang="ru-RU" dirty="0"/>
              <a:t>Запрет: запрещение определённых действий под страхом применения соответствующих юридических средств воздействия (например, дисциплинарной или административной ответственности). Так, запрещено направлять жалобы граждан на рассмотрение тем должностным лицам, чьи действия являются предметом жалобы; виновные должностные лица несут за нарушение данного запрета дисциплинарную ответственность;</a:t>
            </a:r>
          </a:p>
          <a:p>
            <a:r>
              <a:rPr lang="ru-RU" dirty="0"/>
              <a:t>Дозволение: предоставление возможности выбора одного из вариантов должного поведения, предусмотренных административно-правовой нормой. Как правило, данный метод рассчитан на регулирование поведения должностных лиц, причем последние не вправе уклоняться от такого выбора. Это — «жесткий» вариант дозволения, дающий возможность проявления самостоятельности при решении, например, вопроса о применении к лицу, совершившему административное правонарушение, той или иной меры административного воздействия (наказания) либо освобождения его от ответственности.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5406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Источники административного права РФ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В практическом варианте имеются в виду юридические акты различных государственных органов, содержащие такого рода правовые нормы, то есть нормативные акты (закон и </a:t>
            </a:r>
            <a:r>
              <a:rPr lang="ru-RU" dirty="0" smtClean="0"/>
              <a:t>нормативно-правовой </a:t>
            </a:r>
            <a:r>
              <a:rPr lang="ru-RU" dirty="0"/>
              <a:t>акт подзаконного характера</a:t>
            </a:r>
            <a:r>
              <a:rPr lang="ru-RU" dirty="0" smtClean="0"/>
              <a:t>).</a:t>
            </a:r>
          </a:p>
          <a:p>
            <a:r>
              <a:rPr lang="ru-RU" dirty="0"/>
              <a:t> В законодательном массиве административного права следует выделять: </a:t>
            </a:r>
            <a:r>
              <a:rPr lang="ru-RU" dirty="0" smtClean="0"/>
              <a:t>общеправовые </a:t>
            </a:r>
            <a:r>
              <a:rPr lang="ru-RU" dirty="0"/>
              <a:t>законодательные акты (прежде всего, Конституцию России), отраслевые законодательные акты (ФКЗ о Правительстве, КоАП России, ФЗ о системе государственной службы и т. п.); </a:t>
            </a:r>
            <a:r>
              <a:rPr lang="ru-RU" dirty="0" smtClean="0"/>
              <a:t>законодательные </a:t>
            </a:r>
            <a:r>
              <a:rPr lang="ru-RU" dirty="0"/>
              <a:t>акты, относящиеся к другим отраслям права и межотраслевым общностям, однако имеющие в своей структуре нормы, регламентирующие административно-правовые отношения (Таможенный, Налоговый, Лесной кодексы и др.)</a:t>
            </a:r>
          </a:p>
        </p:txBody>
      </p:sp>
    </p:spTree>
    <p:extLst>
      <p:ext uri="{BB962C8B-B14F-4D97-AF65-F5344CB8AC3E}">
        <p14:creationId xmlns:p14="http://schemas.microsoft.com/office/powerpoint/2010/main" val="27848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Административная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1042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sz="2100" dirty="0" smtClean="0"/>
              <a:t> </a:t>
            </a:r>
            <a:r>
              <a:rPr lang="ru-RU" sz="2100" dirty="0"/>
              <a:t>вид юридической ответственности, который определяет обязанности субъекта претерпевать лишения государственно-властного характера за совершение административного правонарушения. Административная ответственность регламентируется Кодексом Российской Федерации об административных </a:t>
            </a:r>
            <a:r>
              <a:rPr lang="ru-RU" sz="2100" dirty="0" smtClean="0"/>
              <a:t>правонарушениях.</a:t>
            </a:r>
          </a:p>
          <a:p>
            <a:r>
              <a:rPr lang="ru-RU" sz="2100" dirty="0" smtClean="0"/>
              <a:t>понятие </a:t>
            </a:r>
            <a:r>
              <a:rPr lang="ru-RU" sz="2100" dirty="0"/>
              <a:t>административного правонарушения содержится в ст. 2.1 КоАП РФ: «Административным правонарушением признается противоправное, виновное действие (бездействие) физического или юридического лица, за которое настоящим Кодексом или законами субъектов Российской Федерации об административных правонарушениях установлена административная ответственность</a:t>
            </a:r>
            <a:r>
              <a:rPr lang="ru-RU" sz="2100" dirty="0" smtClean="0"/>
              <a:t>».</a:t>
            </a:r>
          </a:p>
          <a:p>
            <a:r>
              <a:rPr lang="ru-RU" sz="2100" dirty="0"/>
              <a:t> С учётом этого определения можно называть следующие признаки административного правонарушения:</a:t>
            </a:r>
          </a:p>
          <a:p>
            <a:r>
              <a:rPr lang="ru-RU" sz="2100" dirty="0" smtClean="0"/>
              <a:t>Деяние </a:t>
            </a:r>
            <a:r>
              <a:rPr lang="ru-RU" sz="2100" dirty="0"/>
              <a:t>- акт волевого, осознанного поведения, может быть действием (переход улицы на красный сигнал светофора) или бездействием (неявка в суд для исполнения обязанности присяжного заседателя);</a:t>
            </a:r>
          </a:p>
          <a:p>
            <a:r>
              <a:rPr lang="ru-RU" sz="2100" dirty="0"/>
              <a:t>Антиобщественный характер - посягательство на интересы гражданина, государства и общества: обобщённый перечень таких интересов дан в ст. 1.2 КоАП РФ и конкретизируется в содержащихся в нём правовых нормах;</a:t>
            </a:r>
          </a:p>
          <a:p>
            <a:r>
              <a:rPr lang="ru-RU" sz="2100" dirty="0"/>
              <a:t>Виновность - аналогичная уголовному праву конструкция с умыслом и неосторожностью (ст. 2.2 «Формы вины» КоАП РФ);</a:t>
            </a:r>
          </a:p>
          <a:p>
            <a:r>
              <a:rPr lang="ru-RU" sz="2100" dirty="0"/>
              <a:t>Противоправность - ситуация, при которой объект посягательства не только представляет определенную ценность для личности, государства и общества, но и охраняется правом.</a:t>
            </a:r>
          </a:p>
        </p:txBody>
      </p:sp>
    </p:spTree>
    <p:extLst>
      <p:ext uri="{BB962C8B-B14F-4D97-AF65-F5344CB8AC3E}">
        <p14:creationId xmlns:p14="http://schemas.microsoft.com/office/powerpoint/2010/main" val="639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Виды административных взысканий определены в ст. 3.2 КоАП РФ.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504967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За </a:t>
            </a:r>
            <a:r>
              <a:rPr lang="ru-RU" dirty="0"/>
              <a:t>совершение административных правонарушений могут применяться следующие административные наказания:</a:t>
            </a:r>
          </a:p>
          <a:p>
            <a:endParaRPr lang="ru-RU" dirty="0"/>
          </a:p>
          <a:p>
            <a:r>
              <a:rPr lang="ru-RU" dirty="0"/>
              <a:t>Предупреждение. Это выносимое официальное порицание управляемым органом в письменной форме, установленной законодательством;</a:t>
            </a:r>
          </a:p>
          <a:p>
            <a:r>
              <a:rPr lang="ru-RU" dirty="0"/>
              <a:t>Административный штраф. Это денежное взыскание, размер которого определяется в статье, устанавливающей ответственность за конкретное правонарушение;</a:t>
            </a:r>
          </a:p>
          <a:p>
            <a:r>
              <a:rPr lang="ru-RU" dirty="0"/>
              <a:t>Конфискация орудия совершения или предмета административного правонарушения. Это аналогичное предыдущему принудительное изъятие без какой-либо компенсации;</a:t>
            </a:r>
          </a:p>
          <a:p>
            <a:r>
              <a:rPr lang="ru-RU" dirty="0"/>
              <a:t>Лишение специального права, предоставленного физическому лицу (права охоты, управления транспортным средством и т. п.);</a:t>
            </a:r>
          </a:p>
          <a:p>
            <a:r>
              <a:rPr lang="ru-RU" dirty="0"/>
              <a:t>Административный арест. Он подразумевает задержание нарушителя в условиях изоляции от общества на срок до 15 суток, а за нарушение требований режима чрезвычайного положения или режима в зоне проведения антитеррористической операции — до 30 суток;</a:t>
            </a:r>
          </a:p>
          <a:p>
            <a:r>
              <a:rPr lang="ru-RU" dirty="0"/>
              <a:t>Административное выдворение за пределы Российской Федерации иностранного гражданина или лица без гражданства;</a:t>
            </a:r>
          </a:p>
          <a:p>
            <a:r>
              <a:rPr lang="ru-RU" dirty="0"/>
              <a:t>Дисквалификация. Это лишение физического лица права занимать руководящие должности в исполнительном органе управления юридического лица, входить в совет директоров (наблюдательный совет), осуществлять предпринимательскую деятельность по управлению юридическим лицом, а также управление юридическим лицом в иных случаях;</a:t>
            </a:r>
          </a:p>
          <a:p>
            <a:r>
              <a:rPr lang="ru-RU" dirty="0"/>
              <a:t>Административное приостановление деятельности.</a:t>
            </a:r>
          </a:p>
          <a:p>
            <a:r>
              <a:rPr lang="ru-RU" dirty="0"/>
              <a:t>Административный запрет на посещение мест проведения официальных спортивных соревнований в дни их проведения (введен Федеральным законом от 23.07.2013 N 192-ФЗ; вступил в силу с 20 января 2014)</a:t>
            </a:r>
          </a:p>
        </p:txBody>
      </p:sp>
    </p:spTree>
    <p:extLst>
      <p:ext uri="{BB962C8B-B14F-4D97-AF65-F5344CB8AC3E}">
        <p14:creationId xmlns:p14="http://schemas.microsoft.com/office/powerpoint/2010/main" val="28480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Управление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системой </a:t>
            </a:r>
            <a:r>
              <a:rPr lang="ru-RU" sz="2800" b="1" dirty="0" smtClean="0"/>
              <a:t>образования </a:t>
            </a:r>
            <a:r>
              <a:rPr lang="ru-RU" sz="2800" b="1" dirty="0"/>
              <a:t>в Российской </a:t>
            </a:r>
            <a:r>
              <a:rPr lang="ru-RU" sz="2800" b="1" dirty="0" smtClean="0"/>
              <a:t>Федерации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нормативное правовое регулирование системы </a:t>
            </a:r>
            <a:r>
              <a:rPr lang="ru-RU" sz="2400" dirty="0" smtClean="0"/>
              <a:t>образования </a:t>
            </a:r>
            <a:r>
              <a:rPr lang="ru-RU" sz="2400" dirty="0"/>
              <a:t>в Российской Федерации имеет многоуровневый </a:t>
            </a:r>
            <a:r>
              <a:rPr lang="ru-RU" sz="2400" dirty="0" smtClean="0"/>
              <a:t>характер. В </a:t>
            </a:r>
            <a:r>
              <a:rPr lang="ru-RU" sz="2400" dirty="0"/>
              <a:t>соответствии с положениями Конституции РФ вопросы </a:t>
            </a:r>
            <a:r>
              <a:rPr lang="ru-RU" sz="2400" dirty="0" smtClean="0"/>
              <a:t>образования и </a:t>
            </a:r>
            <a:r>
              <a:rPr lang="ru-RU" sz="2400" dirty="0"/>
              <a:t>воспитания находятся в совместном ведении Российской </a:t>
            </a:r>
            <a:r>
              <a:rPr lang="ru-RU" sz="2400" dirty="0" smtClean="0"/>
              <a:t>Федерации и </a:t>
            </a:r>
            <a:r>
              <a:rPr lang="ru-RU" sz="2400" dirty="0"/>
              <a:t>субъектов Российской Федерации. Это означает принятие </a:t>
            </a:r>
            <a:r>
              <a:rPr lang="ru-RU" sz="2400" dirty="0" smtClean="0"/>
              <a:t>документов </a:t>
            </a:r>
            <a:r>
              <a:rPr lang="ru-RU" sz="2400" dirty="0"/>
              <a:t>по вопросам образования на разных уровнях </a:t>
            </a:r>
            <a:r>
              <a:rPr lang="ru-RU" sz="2400" dirty="0" smtClean="0"/>
              <a:t>власти:</a:t>
            </a:r>
          </a:p>
          <a:p>
            <a:r>
              <a:rPr lang="ru-RU" sz="2400" dirty="0" smtClean="0"/>
              <a:t>федеральный </a:t>
            </a:r>
            <a:r>
              <a:rPr lang="ru-RU" sz="2400" dirty="0"/>
              <a:t>уровень;</a:t>
            </a:r>
          </a:p>
          <a:p>
            <a:r>
              <a:rPr lang="ru-RU" sz="2400" dirty="0" smtClean="0"/>
              <a:t>уровень </a:t>
            </a:r>
            <a:r>
              <a:rPr lang="ru-RU" sz="2400" dirty="0"/>
              <a:t>субъекта Российской Федерации (региональный уровень);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муниципальный уровень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локальные нормативные акты организаций, </a:t>
            </a:r>
            <a:r>
              <a:rPr lang="ru-RU" sz="2400" dirty="0" smtClean="0"/>
              <a:t>осуществляющих образовательную деятельность.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2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Нормативную </a:t>
            </a:r>
            <a:r>
              <a:rPr lang="ru-RU" sz="3100" b="1" dirty="0"/>
              <a:t>правовую основу </a:t>
            </a:r>
            <a:r>
              <a:rPr lang="ru-RU" sz="3100" b="1" dirty="0" smtClean="0"/>
              <a:t>разграничения полномочий </a:t>
            </a:r>
            <a:r>
              <a:rPr lang="ru-RU" sz="3100" b="1" dirty="0"/>
              <a:t>Российской Федерации, субъектов Российской </a:t>
            </a:r>
            <a:r>
              <a:rPr lang="ru-RU" sz="3100" b="1" dirty="0" smtClean="0"/>
              <a:t>Федерации и </a:t>
            </a:r>
            <a:r>
              <a:rPr lang="ru-RU" sz="3100" b="1" dirty="0"/>
              <a:t>муниципальных образований в сфере образования образуют: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Конституция </a:t>
            </a:r>
            <a:r>
              <a:rPr lang="ru-RU" sz="2400" dirty="0"/>
              <a:t>РФ</a:t>
            </a:r>
            <a:r>
              <a:rPr lang="ru-RU" sz="2400" dirty="0" smtClean="0"/>
              <a:t>; Федеральный </a:t>
            </a:r>
            <a:r>
              <a:rPr lang="ru-RU" sz="2400" dirty="0"/>
              <a:t>конституционный закон от 17.12.1997 № </a:t>
            </a:r>
            <a:r>
              <a:rPr lang="ru-RU" sz="2400" dirty="0" smtClean="0"/>
              <a:t>2-ФКЗ «</a:t>
            </a:r>
            <a:r>
              <a:rPr lang="ru-RU" sz="2400" dirty="0"/>
              <a:t>О Правительстве Российской Федерации» </a:t>
            </a:r>
            <a:r>
              <a:rPr lang="ru-RU" sz="2400" dirty="0" smtClean="0"/>
              <a:t>; </a:t>
            </a:r>
            <a:r>
              <a:rPr lang="ru-RU" sz="2400" dirty="0"/>
              <a:t>Федеральный закон от 06.10.1999 № 184-ФЗ «Об общих </a:t>
            </a:r>
            <a:r>
              <a:rPr lang="ru-RU" sz="2400" dirty="0" smtClean="0"/>
              <a:t>принципах </a:t>
            </a:r>
            <a:r>
              <a:rPr lang="ru-RU" sz="2400" dirty="0"/>
              <a:t>организации законодательных (представительных) и </a:t>
            </a:r>
            <a:r>
              <a:rPr lang="ru-RU" sz="2400" dirty="0" smtClean="0"/>
              <a:t>исполнительных </a:t>
            </a:r>
            <a:r>
              <a:rPr lang="ru-RU" sz="2400" dirty="0"/>
              <a:t>органов государственной власти субъектов </a:t>
            </a:r>
            <a:r>
              <a:rPr lang="ru-RU" sz="2400" dirty="0" smtClean="0"/>
              <a:t>Российской Федерации»; Федеральный </a:t>
            </a:r>
            <a:r>
              <a:rPr lang="ru-RU" sz="2400" dirty="0"/>
              <a:t>закон от 06.10.2003 № 131-ФЗ «Об общих </a:t>
            </a:r>
            <a:r>
              <a:rPr lang="ru-RU" sz="2400" dirty="0" smtClean="0"/>
              <a:t>принципах </a:t>
            </a:r>
            <a:r>
              <a:rPr lang="ru-RU" sz="2400" dirty="0"/>
              <a:t>организации местного самоуправления в Российской </a:t>
            </a:r>
            <a:r>
              <a:rPr lang="ru-RU" sz="2400" dirty="0" smtClean="0"/>
              <a:t>Федерации»; Федеральный </a:t>
            </a:r>
            <a:r>
              <a:rPr lang="ru-RU" sz="2400" dirty="0"/>
              <a:t>закон от 29.12.2012 № 273-ФЗ «Об </a:t>
            </a:r>
            <a:r>
              <a:rPr lang="ru-RU" sz="2400" dirty="0" smtClean="0"/>
              <a:t>образовании в </a:t>
            </a:r>
            <a:r>
              <a:rPr lang="ru-RU" sz="2400" dirty="0"/>
              <a:t>Российской Федерации</a:t>
            </a:r>
            <a:r>
              <a:rPr lang="ru-RU" sz="2400" dirty="0" smtClean="0"/>
              <a:t>»; Федеральный </a:t>
            </a:r>
            <a:r>
              <a:rPr lang="ru-RU" sz="2400" dirty="0"/>
              <a:t>закон от 24.11.1995 № 181-ФЗ «О </a:t>
            </a:r>
            <a:r>
              <a:rPr lang="ru-RU" sz="2400" dirty="0" smtClean="0"/>
              <a:t>социальной защите </a:t>
            </a:r>
            <a:r>
              <a:rPr lang="ru-RU" sz="2400" dirty="0"/>
              <a:t>инвалидов в Российской </a:t>
            </a:r>
            <a:r>
              <a:rPr lang="ru-RU" sz="2400" dirty="0" smtClean="0"/>
              <a:t>Федерации»; Федеральный </a:t>
            </a:r>
            <a:r>
              <a:rPr lang="ru-RU" sz="2400" dirty="0"/>
              <a:t>закон от 21.12.1996 № 159-ФЗ «О </a:t>
            </a:r>
            <a:r>
              <a:rPr lang="ru-RU" sz="2400" dirty="0" smtClean="0"/>
              <a:t>дополнительных </a:t>
            </a:r>
            <a:r>
              <a:rPr lang="ru-RU" sz="2400" dirty="0"/>
              <a:t>гарантиях по социальной поддержке детей-сирот и детей</a:t>
            </a:r>
            <a:r>
              <a:rPr lang="ru-RU" sz="2400" dirty="0" smtClean="0"/>
              <a:t>, оставшихся </a:t>
            </a:r>
            <a:r>
              <a:rPr lang="ru-RU" sz="2400" dirty="0"/>
              <a:t>без попечения родителей» 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20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1304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  Актуальные проблемы административного права Российской Федерации  (на примере регулирования сферы образования)</vt:lpstr>
      <vt:lpstr>Понятие административного права РФ</vt:lpstr>
      <vt:lpstr>Кодекс об административных правонарушениях» Раздел I. ОБЩИЕ ПОЛОЖЕНИЯ» Глава 1. ЗАДАЧИ И ПРИНЦИПЫ ЗАКОНОДАТЕЛЬСТВА ОБ АДМИНИСТРАТИВНЫХ ПРАВОНАРУШЕНИЯХ» Статья 1.2. Задачи законодательства об административных правонарушениях</vt:lpstr>
      <vt:lpstr>Используемые методы</vt:lpstr>
      <vt:lpstr>Источники административного права РФ</vt:lpstr>
      <vt:lpstr>Административная ответственность</vt:lpstr>
      <vt:lpstr>Виды административных взысканий определены в ст. 3.2 КоАП РФ. </vt:lpstr>
      <vt:lpstr>Управление системой образования в Российской Федерации</vt:lpstr>
      <vt:lpstr>Нормативную правовую основу разграничения полномочий Российской Федерации, субъектов Российской Федерации и муниципальных образований в сфере образования образуют:</vt:lpstr>
      <vt:lpstr>Презентация PowerPoint</vt:lpstr>
      <vt:lpstr>Федеральный закон «Об образовании в РФ» является основополагающим нормативным правовым актом в сфере образования, включающим как общие положения, так и положения, регулирующие отношения по отдельным видам и уровням образования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уголовного права Российской Федерации</dc:title>
  <dc:creator>user</dc:creator>
  <cp:lastModifiedBy>user</cp:lastModifiedBy>
  <cp:revision>17</cp:revision>
  <dcterms:created xsi:type="dcterms:W3CDTF">2022-10-19T08:42:04Z</dcterms:created>
  <dcterms:modified xsi:type="dcterms:W3CDTF">2022-10-21T02:17:34Z</dcterms:modified>
</cp:coreProperties>
</file>